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7"/>
  </p:notesMasterIdLst>
  <p:handoutMasterIdLst>
    <p:handoutMasterId r:id="rId38"/>
  </p:handoutMasterIdLst>
  <p:sldIdLst>
    <p:sldId id="410" r:id="rId5"/>
    <p:sldId id="383" r:id="rId6"/>
    <p:sldId id="411" r:id="rId7"/>
    <p:sldId id="412" r:id="rId8"/>
    <p:sldId id="413" r:id="rId9"/>
    <p:sldId id="414" r:id="rId10"/>
    <p:sldId id="415" r:id="rId11"/>
    <p:sldId id="418" r:id="rId12"/>
    <p:sldId id="419" r:id="rId13"/>
    <p:sldId id="420" r:id="rId14"/>
    <p:sldId id="421" r:id="rId15"/>
    <p:sldId id="422" r:id="rId16"/>
    <p:sldId id="423" r:id="rId17"/>
    <p:sldId id="443" r:id="rId18"/>
    <p:sldId id="425" r:id="rId19"/>
    <p:sldId id="427" r:id="rId20"/>
    <p:sldId id="426" r:id="rId21"/>
    <p:sldId id="428" r:id="rId22"/>
    <p:sldId id="429" r:id="rId23"/>
    <p:sldId id="441" r:id="rId24"/>
    <p:sldId id="442" r:id="rId25"/>
    <p:sldId id="431" r:id="rId26"/>
    <p:sldId id="430" r:id="rId27"/>
    <p:sldId id="417" r:id="rId28"/>
    <p:sldId id="433" r:id="rId29"/>
    <p:sldId id="434" r:id="rId30"/>
    <p:sldId id="435" r:id="rId31"/>
    <p:sldId id="436" r:id="rId32"/>
    <p:sldId id="440" r:id="rId33"/>
    <p:sldId id="438" r:id="rId34"/>
    <p:sldId id="437" r:id="rId35"/>
    <p:sldId id="43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3BFA38-0AE7-4045-A38A-5FB5139EE3DC}" v="27" dt="2025-03-20T21:56:22.374"/>
  </p1510:revLst>
</p1510:revInfo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327" autoAdjust="0"/>
  </p:normalViewPr>
  <p:slideViewPr>
    <p:cSldViewPr snapToGrid="0">
      <p:cViewPr varScale="1">
        <p:scale>
          <a:sx n="75" d="100"/>
          <a:sy n="75" d="100"/>
        </p:scale>
        <p:origin x="327" y="2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algarybestrated.com/best-silk-screen-printing-in-calgary/" TargetMode="Externa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 dirty="0"/>
              <a:t>Joshua Leicht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47450-8B75-B7F0-987B-132DC0036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E2089A-CBE4-25A1-FD12-F2A0D466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Role</a:t>
            </a:r>
          </a:p>
        </p:txBody>
      </p:sp>
    </p:spTree>
    <p:extLst>
      <p:ext uri="{BB962C8B-B14F-4D97-AF65-F5344CB8AC3E}">
        <p14:creationId xmlns:p14="http://schemas.microsoft.com/office/powerpoint/2010/main" val="340231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D2659-94DD-65A0-95F9-17E073648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FB699-7D02-96DA-B747-EF89E5E4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278129"/>
            <a:ext cx="4396740" cy="1494596"/>
          </a:xfrm>
        </p:spPr>
        <p:txBody>
          <a:bodyPr/>
          <a:lstStyle/>
          <a:p>
            <a:r>
              <a:rPr lang="en-US" dirty="0"/>
              <a:t>My role: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4EDE0-A2F1-204E-C8AA-88A8D66E38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10156189" cy="3597470"/>
          </a:xfrm>
        </p:spPr>
        <p:txBody>
          <a:bodyPr>
            <a:normAutofit/>
          </a:bodyPr>
          <a:lstStyle/>
          <a:p>
            <a:r>
              <a:rPr lang="en-US" dirty="0"/>
              <a:t>- Design the wiping system</a:t>
            </a:r>
          </a:p>
          <a:p>
            <a:r>
              <a:rPr lang="en-US" dirty="0"/>
              <a:t>- Create and 3D print test models and prototypes </a:t>
            </a:r>
          </a:p>
          <a:p>
            <a:r>
              <a:rPr lang="en-US" dirty="0"/>
              <a:t>- Create the working drawings for production </a:t>
            </a:r>
          </a:p>
          <a:p>
            <a:r>
              <a:rPr lang="en-US" dirty="0"/>
              <a:t>- Source raw materials for machining</a:t>
            </a:r>
          </a:p>
          <a:p>
            <a:r>
              <a:rPr lang="en-US" dirty="0"/>
              <a:t>- Communicate with vendors for purchase parts </a:t>
            </a:r>
          </a:p>
          <a:p>
            <a:r>
              <a:rPr lang="en-US" dirty="0"/>
              <a:t>- Communicate with external manufacturers and post processing facilities</a:t>
            </a:r>
          </a:p>
          <a:p>
            <a:r>
              <a:rPr lang="en-US" dirty="0"/>
              <a:t>- Test and assemble the prototypes </a:t>
            </a:r>
          </a:p>
        </p:txBody>
      </p:sp>
    </p:spTree>
    <p:extLst>
      <p:ext uri="{BB962C8B-B14F-4D97-AF65-F5344CB8AC3E}">
        <p14:creationId xmlns:p14="http://schemas.microsoft.com/office/powerpoint/2010/main" val="1053873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99364-128B-C18D-C62C-9CED9C234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5F5DF-036F-C014-AB0D-799F5BFBD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250" y="508433"/>
            <a:ext cx="6356350" cy="3291840"/>
          </a:xfrm>
        </p:spPr>
        <p:txBody>
          <a:bodyPr/>
          <a:lstStyle/>
          <a:p>
            <a:r>
              <a:rPr lang="en-US" dirty="0"/>
              <a:t>Accomplishments</a:t>
            </a:r>
          </a:p>
        </p:txBody>
      </p:sp>
    </p:spTree>
    <p:extLst>
      <p:ext uri="{BB962C8B-B14F-4D97-AF65-F5344CB8AC3E}">
        <p14:creationId xmlns:p14="http://schemas.microsoft.com/office/powerpoint/2010/main" val="3845715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D890D-6280-AF32-479C-19AFE14EA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7D5F-66F5-3A79-C5D9-03FC593AE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278129"/>
            <a:ext cx="4396740" cy="1494596"/>
          </a:xfrm>
        </p:spPr>
        <p:txBody>
          <a:bodyPr/>
          <a:lstStyle/>
          <a:p>
            <a:r>
              <a:rPr lang="en-US" dirty="0"/>
              <a:t>Completed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282ED-C462-0EAD-3EC0-64E5BCB42CD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1" y="2676525"/>
            <a:ext cx="7619336" cy="3597470"/>
          </a:xfrm>
        </p:spPr>
        <p:txBody>
          <a:bodyPr/>
          <a:lstStyle/>
          <a:p>
            <a:r>
              <a:rPr lang="en-US" dirty="0"/>
              <a:t>- Externally manufactured 5052 laser cut parts</a:t>
            </a:r>
          </a:p>
          <a:p>
            <a:r>
              <a:rPr lang="en-US" dirty="0"/>
              <a:t>	- Type II black anodized finish </a:t>
            </a:r>
          </a:p>
          <a:p>
            <a:r>
              <a:rPr lang="en-US" dirty="0"/>
              <a:t>- 3D-printed PLA mock machine parts</a:t>
            </a:r>
          </a:p>
        </p:txBody>
      </p:sp>
      <p:pic>
        <p:nvPicPr>
          <p:cNvPr id="5" name="Picture 4" descr="A black and silver metal object&#10;&#10;AI-generated content may be incorrect.">
            <a:extLst>
              <a:ext uri="{FF2B5EF4-FFF2-40B4-BE49-F238E27FC236}">
                <a16:creationId xmlns:a16="http://schemas.microsoft.com/office/drawing/2014/main" id="{35D5C1B5-F20A-AA8A-6642-ED42AD1F8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39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34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E1FD-3AE1-03E0-A529-8196EA6DE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Views of Prototype </a:t>
            </a:r>
          </a:p>
        </p:txBody>
      </p:sp>
      <p:pic>
        <p:nvPicPr>
          <p:cNvPr id="6" name="Content Placeholder 5" descr="A metal rectangular object with a black rectangular object on a blue surface&#10;&#10;AI-generated content may be incorrect.">
            <a:extLst>
              <a:ext uri="{FF2B5EF4-FFF2-40B4-BE49-F238E27FC236}">
                <a16:creationId xmlns:a16="http://schemas.microsoft.com/office/drawing/2014/main" id="{4C424C32-ADB8-C433-0F45-E6A6D976F11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79" y="2388503"/>
            <a:ext cx="2888522" cy="3851363"/>
          </a:xfrm>
        </p:spPr>
      </p:pic>
      <p:pic>
        <p:nvPicPr>
          <p:cNvPr id="10" name="Picture 9" descr="A black and silver device&#10;&#10;AI-generated content may be incorrect.">
            <a:extLst>
              <a:ext uri="{FF2B5EF4-FFF2-40B4-BE49-F238E27FC236}">
                <a16:creationId xmlns:a16="http://schemas.microsoft.com/office/drawing/2014/main" id="{53773F8D-3AE9-5883-3825-B41FE3EA0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739" y="2388504"/>
            <a:ext cx="2888522" cy="3851363"/>
          </a:xfrm>
          <a:prstGeom prst="rect">
            <a:avLst/>
          </a:prstGeom>
        </p:spPr>
      </p:pic>
      <p:pic>
        <p:nvPicPr>
          <p:cNvPr id="16" name="Picture 15" descr="A metal device with a black handle&#10;&#10;AI-generated content may be incorrect.">
            <a:extLst>
              <a:ext uri="{FF2B5EF4-FFF2-40B4-BE49-F238E27FC236}">
                <a16:creationId xmlns:a16="http://schemas.microsoft.com/office/drawing/2014/main" id="{6E35537A-24D6-8D20-EBC9-09F530322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699" y="2388503"/>
            <a:ext cx="2888522" cy="385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45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FFBA-0833-54B2-6AB8-055ED2C9F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F1CA4-8C7B-ABA9-F207-22DCAFB51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278129"/>
            <a:ext cx="4396740" cy="1494596"/>
          </a:xfrm>
        </p:spPr>
        <p:txBody>
          <a:bodyPr/>
          <a:lstStyle/>
          <a:p>
            <a:r>
              <a:rPr lang="en-US" dirty="0"/>
              <a:t>Motion Components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9DCAA-81CF-9170-EC0C-B3869A0929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1" y="2668574"/>
            <a:ext cx="7619336" cy="3597470"/>
          </a:xfrm>
        </p:spPr>
        <p:txBody>
          <a:bodyPr/>
          <a:lstStyle/>
          <a:p>
            <a:r>
              <a:rPr lang="en-US" dirty="0"/>
              <a:t>- LMU88 8mm Roller bearings and shafts </a:t>
            </a:r>
          </a:p>
          <a:p>
            <a:r>
              <a:rPr lang="en-US" dirty="0"/>
              <a:t>- SMC NCQ8-A075-400</a:t>
            </a:r>
          </a:p>
          <a:p>
            <a:r>
              <a:rPr lang="en-US" dirty="0"/>
              <a:t>	- 0.75” Bore, 4” stroke, 80 psi typ. </a:t>
            </a:r>
          </a:p>
          <a:p>
            <a:r>
              <a:rPr lang="en-US" dirty="0"/>
              <a:t>- Controlled via external switch </a:t>
            </a:r>
          </a:p>
          <a:p>
            <a:r>
              <a:rPr lang="en-US" dirty="0"/>
              <a:t>	- Future internal solenoid control</a:t>
            </a:r>
          </a:p>
          <a:p>
            <a:r>
              <a:rPr lang="en-US" dirty="0"/>
              <a:t>- Various fittings necessary for pneumatic cylinder</a:t>
            </a:r>
          </a:p>
          <a:p>
            <a:r>
              <a:rPr lang="en-US" dirty="0"/>
              <a:t>	</a:t>
            </a:r>
          </a:p>
        </p:txBody>
      </p:sp>
      <p:pic>
        <p:nvPicPr>
          <p:cNvPr id="4" name="Content Placeholder 4" descr="A picture containing tool, household hardware, cable, electrical wiring&#10;&#10;Description automatically generated">
            <a:extLst>
              <a:ext uri="{FF2B5EF4-FFF2-40B4-BE49-F238E27FC236}">
                <a16:creationId xmlns:a16="http://schemas.microsoft.com/office/drawing/2014/main" id="{882447C8-E036-A8D5-506E-DD2BEF8EE2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t="12812" r="11352" b="7682"/>
          <a:stretch/>
        </p:blipFill>
        <p:spPr>
          <a:xfrm rot="5400000">
            <a:off x="5861882" y="984263"/>
            <a:ext cx="2678038" cy="2038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841BA9-9098-F36C-0C71-517519E71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20" y="3429000"/>
            <a:ext cx="1971936" cy="1917612"/>
          </a:xfrm>
          <a:prstGeom prst="rect">
            <a:avLst/>
          </a:prstGeom>
        </p:spPr>
      </p:pic>
      <p:pic>
        <p:nvPicPr>
          <p:cNvPr id="8" name="Picture 7" descr="A metal rectangular object with a black rectangular object on a blue surface&#10;&#10;AI-generated content may be incorrect.">
            <a:extLst>
              <a:ext uri="{FF2B5EF4-FFF2-40B4-BE49-F238E27FC236}">
                <a16:creationId xmlns:a16="http://schemas.microsoft.com/office/drawing/2014/main" id="{425553F2-1CF3-4120-2A07-EB9CE4E86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956" y="1440459"/>
            <a:ext cx="2698101" cy="35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67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E5ACC-0279-790C-AD1E-ED7DB35B8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6940-514C-02D5-A5F5-1849DF54B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278129"/>
            <a:ext cx="4396740" cy="1494596"/>
          </a:xfrm>
        </p:spPr>
        <p:txBody>
          <a:bodyPr/>
          <a:lstStyle/>
          <a:p>
            <a:r>
              <a:rPr lang="en-US" dirty="0"/>
              <a:t>Adjustability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DA05C-E63A-25DA-AE61-58FFDD5B8CB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1" y="2668574"/>
            <a:ext cx="7619336" cy="3597470"/>
          </a:xfrm>
        </p:spPr>
        <p:txBody>
          <a:bodyPr/>
          <a:lstStyle/>
          <a:p>
            <a:r>
              <a:rPr lang="en-US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440EF-BAE7-CD1B-1902-41C4DE4C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718" y="0"/>
            <a:ext cx="2813050" cy="3787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E1FB3-6930-21B6-7382-BCA3B11CA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768" y="1803007"/>
            <a:ext cx="2681111" cy="3968750"/>
          </a:xfrm>
          <a:prstGeom prst="rect">
            <a:avLst/>
          </a:prstGeom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050AC66E-B58C-C738-61C6-E064D9A11AB2}"/>
              </a:ext>
            </a:extLst>
          </p:cNvPr>
          <p:cNvSpPr/>
          <p:nvPr/>
        </p:nvSpPr>
        <p:spPr>
          <a:xfrm>
            <a:off x="8454132" y="1590152"/>
            <a:ext cx="734974" cy="365146"/>
          </a:xfrm>
          <a:prstGeom prst="left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7B1CABB-BC20-7F00-1F0E-79AEC88A332E}"/>
              </a:ext>
            </a:extLst>
          </p:cNvPr>
          <p:cNvSpPr/>
          <p:nvPr/>
        </p:nvSpPr>
        <p:spPr>
          <a:xfrm rot="5400000">
            <a:off x="9012772" y="3605334"/>
            <a:ext cx="717813" cy="365146"/>
          </a:xfrm>
          <a:prstGeom prst="left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C21B8C-F31B-0120-C0CC-769B790FB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222" y="3787382"/>
            <a:ext cx="3312546" cy="3070618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1BF2E376-490D-30B7-E309-826BC205C19B}"/>
              </a:ext>
            </a:extLst>
          </p:cNvPr>
          <p:cNvSpPr/>
          <p:nvPr/>
        </p:nvSpPr>
        <p:spPr>
          <a:xfrm rot="5400000">
            <a:off x="7472639" y="5071730"/>
            <a:ext cx="730326" cy="365146"/>
          </a:xfrm>
          <a:prstGeom prst="left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536A5BC-0B7F-8B1E-BB6F-E75B2DD2A668}"/>
              </a:ext>
            </a:extLst>
          </p:cNvPr>
          <p:cNvSpPr txBox="1">
            <a:spLocks/>
          </p:cNvSpPr>
          <p:nvPr/>
        </p:nvSpPr>
        <p:spPr>
          <a:xfrm>
            <a:off x="746761" y="2820974"/>
            <a:ext cx="7619336" cy="3597470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9436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2296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584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 Contains X, Y, and Z adjustability for wiper</a:t>
            </a:r>
          </a:p>
          <a:p>
            <a:r>
              <a:rPr lang="en-US" dirty="0"/>
              <a:t>- Contains  Z-adjustability for piston</a:t>
            </a:r>
          </a:p>
          <a:p>
            <a:r>
              <a:rPr lang="en-US" dirty="0"/>
              <a:t>	- Clamps to Spyder frame </a:t>
            </a:r>
          </a:p>
          <a:p>
            <a:r>
              <a:rPr lang="en-US" dirty="0"/>
              <a:t>- Pneumatic valve speed controllers</a:t>
            </a:r>
          </a:p>
          <a:p>
            <a:r>
              <a:rPr lang="en-US" dirty="0"/>
              <a:t>- Mounts to frame using single 10-32 screw</a:t>
            </a:r>
          </a:p>
          <a:p>
            <a:endParaRPr lang="en-US" dirty="0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2F292C23-989E-74F2-BF92-7AF4848A0314}"/>
              </a:ext>
            </a:extLst>
          </p:cNvPr>
          <p:cNvSpPr/>
          <p:nvPr/>
        </p:nvSpPr>
        <p:spPr>
          <a:xfrm>
            <a:off x="7188451" y="3219880"/>
            <a:ext cx="1101446" cy="334973"/>
          </a:xfrm>
          <a:prstGeom prst="left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03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DCA0A-C546-0D9E-68DA-45F697A09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48B82-D317-65B7-DC10-B9A95853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278129"/>
            <a:ext cx="4396740" cy="1494596"/>
          </a:xfrm>
        </p:spPr>
        <p:txBody>
          <a:bodyPr/>
          <a:lstStyle/>
          <a:p>
            <a:r>
              <a:rPr lang="en-US" dirty="0"/>
              <a:t>Commercially Available Wiper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13BC-8BF0-3F2B-1AB8-15A5EA9039E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1" y="2668574"/>
            <a:ext cx="7619336" cy="3597470"/>
          </a:xfrm>
        </p:spPr>
        <p:txBody>
          <a:bodyPr/>
          <a:lstStyle/>
          <a:p>
            <a:r>
              <a:rPr lang="en-US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856BA-7620-31DC-32EB-4726936FB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23333" r="11481" b="17655"/>
          <a:stretch/>
        </p:blipFill>
        <p:spPr>
          <a:xfrm rot="5400000">
            <a:off x="7027389" y="1345523"/>
            <a:ext cx="4890345" cy="4250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9AAC8-4F2C-29F1-1EF1-1E8B77243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083" y="5051923"/>
            <a:ext cx="1895167" cy="151892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343C8A-9DB4-D321-7CDC-1F1DED29A715}"/>
              </a:ext>
            </a:extLst>
          </p:cNvPr>
          <p:cNvSpPr txBox="1">
            <a:spLocks/>
          </p:cNvSpPr>
          <p:nvPr/>
        </p:nvSpPr>
        <p:spPr>
          <a:xfrm>
            <a:off x="746761" y="2820974"/>
            <a:ext cx="7619336" cy="3597470"/>
          </a:xfrm>
          <a:prstGeom prst="rect">
            <a:avLst/>
          </a:prstGeom>
        </p:spPr>
        <p:txBody>
          <a:bodyPr vert="horz" lIns="0" tIns="4572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9436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2296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584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 Wiper selection recommended by Xerox</a:t>
            </a:r>
          </a:p>
          <a:p>
            <a:r>
              <a:rPr lang="en-US" dirty="0"/>
              <a:t>- No issues with wiper sloughing material (Data Below)</a:t>
            </a:r>
          </a:p>
          <a:p>
            <a:r>
              <a:rPr lang="en-US" dirty="0"/>
              <a:t>- Push fit with tool removal (tweezers or a knife blade)</a:t>
            </a:r>
          </a:p>
          <a:p>
            <a:r>
              <a:rPr lang="en-US" dirty="0"/>
              <a:t>- Numerous suppliers with a cost of around $1.71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21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14DFD-9884-B17D-CCA6-CDE28831E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34B50A-DD55-BDA4-1972-A705F007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250" y="508433"/>
            <a:ext cx="6356350" cy="3291840"/>
          </a:xfrm>
        </p:spPr>
        <p:txBody>
          <a:bodyPr/>
          <a:lstStyle/>
          <a:p>
            <a:r>
              <a:rPr lang="en-US" dirty="0"/>
              <a:t>Lessons Learned </a:t>
            </a:r>
          </a:p>
        </p:txBody>
      </p:sp>
    </p:spTree>
    <p:extLst>
      <p:ext uri="{BB962C8B-B14F-4D97-AF65-F5344CB8AC3E}">
        <p14:creationId xmlns:p14="http://schemas.microsoft.com/office/powerpoint/2010/main" val="3945469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9B510-FB62-DCCB-CEB5-2F77F9B4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683DB-F01A-5E9C-53BC-0544489D71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43400" y="2282008"/>
            <a:ext cx="7124700" cy="36993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 Ink reservoir tray did not line up with the drip shield on print head</a:t>
            </a:r>
          </a:p>
          <a:p>
            <a:pPr marL="0" indent="0">
              <a:buNone/>
            </a:pPr>
            <a:r>
              <a:rPr lang="en-US" dirty="0"/>
              <a:t>-  Some small modifications were made between the final print prototype and the sent out working drawings</a:t>
            </a:r>
          </a:p>
          <a:p>
            <a:pPr marL="0" indent="0">
              <a:buNone/>
            </a:pPr>
            <a:r>
              <a:rPr lang="en-US" dirty="0"/>
              <a:t>- Inspection was only done using CAD models instead</a:t>
            </a:r>
          </a:p>
          <a:p>
            <a:pPr marL="0" indent="0">
              <a:buNone/>
            </a:pPr>
            <a:r>
              <a:rPr lang="en-US" sz="2400" b="1" dirty="0"/>
              <a:t>Take Away: </a:t>
            </a:r>
          </a:p>
          <a:p>
            <a:pPr marL="0" indent="0">
              <a:buNone/>
            </a:pPr>
            <a:r>
              <a:rPr lang="en-US" dirty="0"/>
              <a:t>- TEST, TEST, TEST!!!!!!!!</a:t>
            </a:r>
          </a:p>
          <a:p>
            <a:pPr marL="0" indent="0">
              <a:buNone/>
            </a:pPr>
            <a:r>
              <a:rPr lang="en-US" dirty="0"/>
              <a:t>	-</a:t>
            </a:r>
            <a:r>
              <a:rPr lang="en-US" sz="2000" b="0" i="0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  <a:ea typeface="+mn-ea"/>
                <a:cs typeface="+mn-cs"/>
              </a:rPr>
              <a:t> Low fidelity prototypes are always better than CAD models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A54A0-63D3-FC25-D4B0-6D5401D5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9" y="2762250"/>
            <a:ext cx="3972707" cy="257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63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/>
          <a:lstStyle/>
          <a:p>
            <a:r>
              <a:rPr lang="en-US" dirty="0"/>
              <a:t>About Me</a:t>
            </a:r>
          </a:p>
          <a:p>
            <a:r>
              <a:rPr lang="en-US" dirty="0"/>
              <a:t>Work Experience</a:t>
            </a:r>
          </a:p>
          <a:p>
            <a:r>
              <a:rPr lang="en-US" dirty="0"/>
              <a:t>Project: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Project Requirements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Project Accomplishments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Lessons Learned </a:t>
            </a:r>
          </a:p>
          <a:p>
            <a:r>
              <a:rPr lang="en-US" dirty="0"/>
              <a:t>Q &amp; A session 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3D9E3-C1D6-7D78-B3CA-E56B93AAD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C809F-ABBF-0BA1-03F5-8BEA8519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F9399-FE0D-B3A8-C320-11BDEDCF60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l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- Taught in school that stamping/flat parts are best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- Exile Technologies did not have those capabilities in house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- Reducing part numbers by machining may have been a better solution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z="2400" b="1" dirty="0">
                <a:solidFill>
                  <a:srgbClr val="000000"/>
                </a:solidFill>
                <a:latin typeface="Franklin Gothic Book" panose="020B0503020102020204" pitchFamily="34" charset="0"/>
              </a:rPr>
              <a:t>Take Away: 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z="1800" b="0" i="0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  <a:ea typeface="+mn-ea"/>
                <a:cs typeface="+mn-cs"/>
              </a:rPr>
              <a:t>- Manufacturing preferences taught in school are not always best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DF3AB-5E26-053D-B9AC-656AD1B11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2" t="2168" r="3908"/>
          <a:stretch/>
        </p:blipFill>
        <p:spPr>
          <a:xfrm>
            <a:off x="83715" y="2171175"/>
            <a:ext cx="2402146" cy="2515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318EF-CD63-3AEA-CD5D-157D1BC3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8" t="24309" r="42580" b="43341"/>
          <a:stretch/>
        </p:blipFill>
        <p:spPr>
          <a:xfrm>
            <a:off x="869950" y="4686824"/>
            <a:ext cx="2627837" cy="21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18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AEA16-0E11-D8D7-43A3-6CD27A668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ACAFD-FC89-079B-AD74-21FEA780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Level Takeaways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00F14-088A-BA3F-283D-6B79CF7A727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20900" y="2282008"/>
            <a:ext cx="9347200" cy="3699328"/>
          </a:xfrm>
        </p:spPr>
        <p:txBody>
          <a:bodyPr/>
          <a:lstStyle/>
          <a:p>
            <a:pPr marL="0" indent="0" algn="l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z="1800" b="0" i="0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  <a:ea typeface="+mn-ea"/>
                <a:cs typeface="+mn-cs"/>
              </a:rPr>
              <a:t>- There is no right answer in engineering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dirty="0"/>
              <a:t>	</a:t>
            </a:r>
            <a:r>
              <a:rPr lang="en-US" sz="1800" dirty="0"/>
              <a:t>- In school you are taught to find the right answer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z="1800" dirty="0">
                <a:effectLst/>
              </a:rPr>
              <a:t>	- There are practi</a:t>
            </a:r>
            <a:r>
              <a:rPr lang="en-US" sz="1800" dirty="0"/>
              <a:t>cally an infinite number of ways to do something</a:t>
            </a:r>
            <a:endParaRPr lang="en-US" dirty="0">
              <a:effectLst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z="1800" b="0" i="0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  <a:ea typeface="+mn-ea"/>
                <a:cs typeface="+mn-cs"/>
              </a:rPr>
              <a:t>- Things cost money </a:t>
            </a:r>
            <a:endParaRPr lang="en-US" sz="1800" b="0" i="0" kern="1200" dirty="0">
              <a:solidFill>
                <a:srgbClr val="000000"/>
              </a:solidFill>
              <a:latin typeface="Franklin Gothic Book" panose="020B0503020102020204" pitchFamily="34" charset="0"/>
              <a:ea typeface="+mn-ea"/>
              <a:cs typeface="+mn-cs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	- Companies move at a much faster rate when it comes to spending money</a:t>
            </a:r>
            <a:endParaRPr lang="en-US" sz="1800" b="0" i="0" kern="1200" dirty="0">
              <a:solidFill>
                <a:srgbClr val="000000"/>
              </a:solidFill>
              <a:effectLst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066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23BBE-E3FA-C642-2BFA-9B4F1F56C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40D313-08CF-0F45-847A-09646C56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250" y="508433"/>
            <a:ext cx="6356350" cy="329184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91826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A9F4D-0B36-87C4-87A6-0BB7B9B9F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17A73-A424-596C-196A-DC2AE2DE7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250" y="508433"/>
            <a:ext cx="6356350" cy="3291840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648336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F98A-FD50-EBCE-203D-66D115BC6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05BCE-0A38-B044-2315-338F0BDABE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Best Silk Screen Printing Services in Calgary [Updated 2025]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873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B26443-0E34-AFD6-E4D6-F16904D7824A}"/>
              </a:ext>
            </a:extLst>
          </p:cNvPr>
          <p:cNvSpPr txBox="1">
            <a:spLocks/>
          </p:cNvSpPr>
          <p:nvPr/>
        </p:nvSpPr>
        <p:spPr>
          <a:xfrm>
            <a:off x="684244" y="1220375"/>
            <a:ext cx="9597571" cy="84183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Concept Testing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9E2679-5BDE-AC96-4660-508B0EBB454E}"/>
              </a:ext>
            </a:extLst>
          </p:cNvPr>
          <p:cNvSpPr txBox="1">
            <a:spLocks/>
          </p:cNvSpPr>
          <p:nvPr/>
        </p:nvSpPr>
        <p:spPr>
          <a:xfrm>
            <a:off x="818867" y="2399542"/>
            <a:ext cx="572548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Purpose: </a:t>
            </a:r>
            <a:r>
              <a:rPr lang="en-US" dirty="0"/>
              <a:t>rapidly test the use of pneumatic piston for wiping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Design Issues: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-</a:t>
            </a:r>
            <a:r>
              <a:rPr lang="en-US" dirty="0"/>
              <a:t>Flex in upper base plate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-Lack of </a:t>
            </a:r>
            <a:r>
              <a:rPr lang="en-US" dirty="0" err="1"/>
              <a:t>x,y,z</a:t>
            </a:r>
            <a:r>
              <a:rPr lang="en-US" dirty="0"/>
              <a:t> adjustments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-Difficult to conventionally manufacture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3935CF-74D0-6AB4-FCFE-3DEC940D9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00878" y="883038"/>
            <a:ext cx="1681020" cy="2677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307DE0-8356-4113-49FE-29553A3F8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4" t="17389" r="2936" b="5238"/>
          <a:stretch/>
        </p:blipFill>
        <p:spPr>
          <a:xfrm>
            <a:off x="7653329" y="883038"/>
            <a:ext cx="3719804" cy="2672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43E8E9-C7B0-3187-5F65-E47250A13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4" t="11197" r="4202" b="8218"/>
          <a:stretch/>
        </p:blipFill>
        <p:spPr>
          <a:xfrm>
            <a:off x="5936202" y="3633202"/>
            <a:ext cx="4863308" cy="298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10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709AC-B1D7-46FD-95D9-B3C8053D3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CAC66-9083-2483-6B8C-1327E1926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14" y="1056082"/>
            <a:ext cx="9597571" cy="841830"/>
          </a:xfrm>
        </p:spPr>
        <p:txBody>
          <a:bodyPr/>
          <a:lstStyle/>
          <a:p>
            <a:r>
              <a:rPr lang="en-US" dirty="0"/>
              <a:t>Initial Prototype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DDEB2-C536-11B8-857B-FF5F453D096F}"/>
              </a:ext>
            </a:extLst>
          </p:cNvPr>
          <p:cNvSpPr txBox="1">
            <a:spLocks/>
          </p:cNvSpPr>
          <p:nvPr/>
        </p:nvSpPr>
        <p:spPr>
          <a:xfrm>
            <a:off x="935005" y="2356562"/>
            <a:ext cx="486124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Purpose:</a:t>
            </a:r>
            <a:r>
              <a:rPr lang="en-US" dirty="0"/>
              <a:t> provide a machinable, 3d printed test bed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Design Issues: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-Axis adjustment (X-axis)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-Design for assembly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-Plastic flexing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7EDDE-C1F4-8B02-ACAE-6715DC46D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00" y="1332518"/>
            <a:ext cx="2434599" cy="5525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338D8-F87D-A65E-E696-A3C78B9C2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9" t="14978" r="6059" b="3984"/>
          <a:stretch/>
        </p:blipFill>
        <p:spPr>
          <a:xfrm>
            <a:off x="8105192" y="756092"/>
            <a:ext cx="4086808" cy="2827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1C034D-42B0-C0A9-6ACD-726EACDA9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192" y="3658737"/>
            <a:ext cx="3459231" cy="319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89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F346E-7A9D-B970-24AD-20C51B12D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DDBDB21-B720-B097-DCC7-F79790517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28" y="1189264"/>
            <a:ext cx="9597571" cy="841830"/>
          </a:xfrm>
        </p:spPr>
        <p:txBody>
          <a:bodyPr>
            <a:normAutofit/>
          </a:bodyPr>
          <a:lstStyle/>
          <a:p>
            <a:r>
              <a:rPr lang="en-US" dirty="0"/>
              <a:t>Version 2.9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DC1E36-A06E-F773-D820-67FD3C4EDD06}"/>
              </a:ext>
            </a:extLst>
          </p:cNvPr>
          <p:cNvSpPr txBox="1">
            <a:spLocks/>
          </p:cNvSpPr>
          <p:nvPr/>
        </p:nvSpPr>
        <p:spPr>
          <a:xfrm>
            <a:off x="526142" y="2267858"/>
            <a:ext cx="9887857" cy="5102905"/>
          </a:xfrm>
          <a:prstGeom prst="rect">
            <a:avLst/>
          </a:prstGeom>
        </p:spPr>
        <p:txBody>
          <a:bodyPr/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Old style hardware</a:t>
            </a:r>
          </a:p>
          <a:p>
            <a:r>
              <a:rPr lang="en-US" dirty="0"/>
              <a:t>Designed for printing</a:t>
            </a:r>
          </a:p>
          <a:p>
            <a:r>
              <a:rPr lang="en-US" dirty="0"/>
              <a:t>Reduced bucket size</a:t>
            </a:r>
          </a:p>
          <a:p>
            <a:r>
              <a:rPr lang="en-US" dirty="0"/>
              <a:t>Currently in construction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2A846E-AFCC-93EE-EB77-EE6FCF105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3" b="3242"/>
          <a:stretch/>
        </p:blipFill>
        <p:spPr>
          <a:xfrm>
            <a:off x="5867487" y="116114"/>
            <a:ext cx="4064292" cy="651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43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25499-4538-762B-7AB4-935699FEB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073FE22-AB06-9FEF-1B25-DF11591DA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28" y="1189264"/>
            <a:ext cx="9597571" cy="841830"/>
          </a:xfrm>
        </p:spPr>
        <p:txBody>
          <a:bodyPr>
            <a:normAutofit/>
          </a:bodyPr>
          <a:lstStyle/>
          <a:p>
            <a:r>
              <a:rPr lang="en-US" dirty="0"/>
              <a:t>Iterations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FE63E-0CF2-C021-6166-4B500126C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0"/>
            <a:ext cx="628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D9BC4-5601-CADA-1664-3AB374768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B10C98-3885-8F66-E37F-A271018F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28" y="1189264"/>
            <a:ext cx="9597571" cy="841830"/>
          </a:xfrm>
        </p:spPr>
        <p:txBody>
          <a:bodyPr>
            <a:normAutofit/>
          </a:bodyPr>
          <a:lstStyle/>
          <a:p>
            <a:r>
              <a:rPr lang="en-US" dirty="0"/>
              <a:t>Location with respect to print head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5223D-87E9-2377-B1EE-82AD5CB55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305" y="2968625"/>
            <a:ext cx="3291695" cy="3311525"/>
          </a:xfrm>
          <a:prstGeom prst="rect">
            <a:avLst/>
          </a:prstGeom>
        </p:spPr>
      </p:pic>
      <p:pic>
        <p:nvPicPr>
          <p:cNvPr id="5" name="Picture 4" descr="A close-up of a machine">
            <a:extLst>
              <a:ext uri="{FF2B5EF4-FFF2-40B4-BE49-F238E27FC236}">
                <a16:creationId xmlns:a16="http://schemas.microsoft.com/office/drawing/2014/main" id="{C222C325-A54C-110D-D8AF-EAAFFFD915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5" r="24377"/>
          <a:stretch/>
        </p:blipFill>
        <p:spPr>
          <a:xfrm rot="5400000">
            <a:off x="6940806" y="2403218"/>
            <a:ext cx="3311524" cy="44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8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C34F6E-58FE-1F52-C82D-8006DF05F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3602602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6A56-E353-466B-2B6D-54604925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Component Costs 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B07E3079-BABC-E86B-EDE3-4EF1E7E68DA6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D7276-7BE2-4B6B-FB08-DE97D162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878484"/>
            <a:ext cx="12192000" cy="497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51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7E802-D570-F22C-CEF0-1B853C9F9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A615773-A384-CCF2-ECD0-3CBE2051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28" y="1189264"/>
            <a:ext cx="9597571" cy="841830"/>
          </a:xfrm>
        </p:spPr>
        <p:txBody>
          <a:bodyPr>
            <a:normAutofit/>
          </a:bodyPr>
          <a:lstStyle/>
          <a:p>
            <a:r>
              <a:rPr lang="en-US" dirty="0"/>
              <a:t>Critical Issues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56E1A6-31DB-CF23-3058-F8A1150220EE}"/>
              </a:ext>
            </a:extLst>
          </p:cNvPr>
          <p:cNvSpPr txBox="1">
            <a:spLocks/>
          </p:cNvSpPr>
          <p:nvPr/>
        </p:nvSpPr>
        <p:spPr>
          <a:xfrm>
            <a:off x="526142" y="2267858"/>
            <a:ext cx="9887857" cy="5102905"/>
          </a:xfrm>
          <a:prstGeom prst="rect">
            <a:avLst/>
          </a:prstGeom>
        </p:spPr>
        <p:txBody>
          <a:bodyPr/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850C8E-C6A7-A809-6F34-39C7B2ECC851}"/>
              </a:ext>
            </a:extLst>
          </p:cNvPr>
          <p:cNvSpPr txBox="1">
            <a:spLocks/>
          </p:cNvSpPr>
          <p:nvPr/>
        </p:nvSpPr>
        <p:spPr>
          <a:xfrm>
            <a:off x="526142" y="2267857"/>
            <a:ext cx="10599058" cy="51029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Initial Residue spot on the top of the print head – Fixed using different speeds</a:t>
            </a:r>
          </a:p>
          <a:p>
            <a:r>
              <a:rPr lang="en-US" dirty="0"/>
              <a:t>Ink “flick” deposits at end of travel – Unsolved</a:t>
            </a:r>
          </a:p>
          <a:p>
            <a:r>
              <a:rPr lang="en-US" dirty="0"/>
              <a:t>Cable management- two air hoses – Unsolved </a:t>
            </a:r>
          </a:p>
          <a:p>
            <a:r>
              <a:rPr lang="en-US" dirty="0"/>
              <a:t>Pinch points- beneath the wiper arms – Addition of boxed structure </a:t>
            </a:r>
          </a:p>
          <a:p>
            <a:r>
              <a:rPr lang="en-US" dirty="0"/>
              <a:t>Ink build up on the underside of the wiper – Unsolved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3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052BF-668B-9FB1-A0A0-058139CF6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5BDBE8-4463-76B9-FCBE-8C6C98DB7049}"/>
              </a:ext>
            </a:extLst>
          </p:cNvPr>
          <p:cNvSpPr txBox="1">
            <a:spLocks/>
          </p:cNvSpPr>
          <p:nvPr/>
        </p:nvSpPr>
        <p:spPr>
          <a:xfrm>
            <a:off x="684244" y="1220375"/>
            <a:ext cx="9597571" cy="84183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About Me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39B14B-E160-0BD9-195E-C37983BA9A52}"/>
              </a:ext>
            </a:extLst>
          </p:cNvPr>
          <p:cNvSpPr txBox="1">
            <a:spLocks/>
          </p:cNvSpPr>
          <p:nvPr/>
        </p:nvSpPr>
        <p:spPr>
          <a:xfrm>
            <a:off x="746761" y="2820974"/>
            <a:ext cx="7619336" cy="3597470"/>
          </a:xfrm>
          <a:prstGeom prst="rect">
            <a:avLst/>
          </a:prstGeom>
        </p:spPr>
        <p:txBody>
          <a:bodyPr vert="horz" lIns="0" tIns="4572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9436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2296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0584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 I love to hike, camp, spend time in nature</a:t>
            </a:r>
          </a:p>
          <a:p>
            <a:r>
              <a:rPr lang="en-US" dirty="0"/>
              <a:t>- I have a 3D printer that I create a lot of parts for</a:t>
            </a:r>
          </a:p>
          <a:p>
            <a:r>
              <a:rPr lang="en-US" dirty="0"/>
              <a:t>- I enjoy going to the gym and playing basketball </a:t>
            </a:r>
          </a:p>
          <a:p>
            <a:r>
              <a:rPr lang="en-US" dirty="0"/>
              <a:t>- I help my dad with projects around the house including: </a:t>
            </a:r>
          </a:p>
          <a:p>
            <a:r>
              <a:rPr lang="en-US" dirty="0"/>
              <a:t>	- Car maintenance</a:t>
            </a:r>
          </a:p>
          <a:p>
            <a:r>
              <a:rPr lang="en-US" dirty="0"/>
              <a:t>	- Water heater exchange</a:t>
            </a:r>
          </a:p>
          <a:p>
            <a:r>
              <a:rPr lang="en-US" dirty="0"/>
              <a:t>	- Fence construction</a:t>
            </a:r>
          </a:p>
          <a:p>
            <a:r>
              <a:rPr lang="en-US" dirty="0"/>
              <a:t>	- Much more</a:t>
            </a:r>
          </a:p>
        </p:txBody>
      </p:sp>
      <p:pic>
        <p:nvPicPr>
          <p:cNvPr id="9" name="Picture 8" descr="A close-up of a rock&#10;&#10;AI-generated content may be incorrect.">
            <a:extLst>
              <a:ext uri="{FF2B5EF4-FFF2-40B4-BE49-F238E27FC236}">
                <a16:creationId xmlns:a16="http://schemas.microsoft.com/office/drawing/2014/main" id="{9666A590-2BDE-CE99-90BA-541711FB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46" y="0"/>
            <a:ext cx="2698103" cy="3597470"/>
          </a:xfrm>
          <a:prstGeom prst="rect">
            <a:avLst/>
          </a:prstGeom>
        </p:spPr>
      </p:pic>
      <p:pic>
        <p:nvPicPr>
          <p:cNvPr id="13" name="Picture 12" descr="A person and person posing for a picture&#10;&#10;AI-generated content may be incorrect.">
            <a:extLst>
              <a:ext uri="{FF2B5EF4-FFF2-40B4-BE49-F238E27FC236}">
                <a16:creationId xmlns:a16="http://schemas.microsoft.com/office/drawing/2014/main" id="{6FAF715B-4EEE-4221-68BE-3C3CF3F94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097" y="3734782"/>
            <a:ext cx="3395134" cy="25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7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5FD1-DF14-4F56-4C97-CD3F77AEE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278129"/>
            <a:ext cx="4396740" cy="1494596"/>
          </a:xfrm>
        </p:spPr>
        <p:txBody>
          <a:bodyPr/>
          <a:lstStyle/>
          <a:p>
            <a:r>
              <a:rPr lang="en-US" dirty="0"/>
              <a:t>Education: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1BE68-6A6F-5BC8-33AF-BF63343CDBE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9778365" cy="3597470"/>
          </a:xfrm>
        </p:spPr>
        <p:txBody>
          <a:bodyPr/>
          <a:lstStyle/>
          <a:p>
            <a:r>
              <a:rPr lang="en-US" b="1" dirty="0"/>
              <a:t>University of Illinois Urbana Champaign</a:t>
            </a:r>
          </a:p>
          <a:p>
            <a:r>
              <a:rPr lang="en-US" dirty="0"/>
              <a:t>Bachelors of Science in Mechanical engineering</a:t>
            </a:r>
          </a:p>
          <a:p>
            <a:r>
              <a:rPr lang="en-US" dirty="0"/>
              <a:t>GPA: 3.93</a:t>
            </a:r>
          </a:p>
          <a:p>
            <a:r>
              <a:rPr lang="en-US" dirty="0"/>
              <a:t>Graduation: May 2025</a:t>
            </a:r>
          </a:p>
          <a:p>
            <a:endParaRPr lang="en-US" b="1" dirty="0"/>
          </a:p>
          <a:p>
            <a:r>
              <a:rPr lang="en-US" b="1" dirty="0"/>
              <a:t>ASME:</a:t>
            </a:r>
          </a:p>
          <a:p>
            <a:r>
              <a:rPr lang="en-US" dirty="0"/>
              <a:t>Special Projects: “Pop-A-Shot”</a:t>
            </a:r>
          </a:p>
          <a:p>
            <a:endParaRPr lang="en-US" dirty="0"/>
          </a:p>
        </p:txBody>
      </p:sp>
      <p:pic>
        <p:nvPicPr>
          <p:cNvPr id="7" name="Picture 6" descr="A machine with gears and a chair in a room&#10;&#10;AI-generated content may be incorrect.">
            <a:extLst>
              <a:ext uri="{FF2B5EF4-FFF2-40B4-BE49-F238E27FC236}">
                <a16:creationId xmlns:a16="http://schemas.microsoft.com/office/drawing/2014/main" id="{B75F50C9-F791-597C-67F3-C578D1E19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73" y="278129"/>
            <a:ext cx="4705496" cy="627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024F1-0FC7-79E4-DBB6-BE7256044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5C70-550F-6F46-47F2-283A40441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278129"/>
            <a:ext cx="4396740" cy="1494596"/>
          </a:xfrm>
        </p:spPr>
        <p:txBody>
          <a:bodyPr/>
          <a:lstStyle/>
          <a:p>
            <a:r>
              <a:rPr lang="en-US" dirty="0"/>
              <a:t>Employment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DDB67-9589-BCC9-A732-B42FF79F0FA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1" y="2676525"/>
            <a:ext cx="6523990" cy="3597470"/>
          </a:xfrm>
        </p:spPr>
        <p:txBody>
          <a:bodyPr/>
          <a:lstStyle/>
          <a:p>
            <a:r>
              <a:rPr lang="en-US" b="1" dirty="0"/>
              <a:t>Exile Design Internship:</a:t>
            </a:r>
            <a:r>
              <a:rPr lang="en-US" dirty="0"/>
              <a:t>	May 2024 - August 2024</a:t>
            </a:r>
          </a:p>
          <a:p>
            <a:pPr>
              <a:lnSpc>
                <a:spcPct val="125000"/>
              </a:lnSpc>
            </a:pPr>
            <a:r>
              <a:rPr lang="en-US" dirty="0"/>
              <a:t>- Designed 3D-Printable Covers </a:t>
            </a:r>
            <a:br>
              <a:rPr lang="en-US" dirty="0"/>
            </a:br>
            <a:r>
              <a:rPr lang="en-US" dirty="0"/>
              <a:t>- Created the complete Spyder X assembly in CAD</a:t>
            </a:r>
            <a:br>
              <a:rPr lang="en-US" dirty="0"/>
            </a:br>
            <a:r>
              <a:rPr lang="en-US" dirty="0"/>
              <a:t>- Created assembly drawings for various sub-assemblies</a:t>
            </a:r>
          </a:p>
          <a:p>
            <a:r>
              <a:rPr lang="en-US" b="1" dirty="0"/>
              <a:t>Exile Design Internship:</a:t>
            </a:r>
            <a:r>
              <a:rPr lang="en-US" dirty="0"/>
              <a:t>	May 2023 - August 2024</a:t>
            </a:r>
          </a:p>
          <a:p>
            <a:pPr>
              <a:lnSpc>
                <a:spcPct val="125000"/>
              </a:lnSpc>
            </a:pPr>
            <a:r>
              <a:rPr lang="en-US" dirty="0"/>
              <a:t>- Designed ink wiper system</a:t>
            </a:r>
            <a:br>
              <a:rPr lang="en-US" dirty="0"/>
            </a:br>
            <a:r>
              <a:rPr lang="en-US" dirty="0"/>
              <a:t>- Tested water contents in ink </a:t>
            </a:r>
          </a:p>
        </p:txBody>
      </p:sp>
      <p:pic>
        <p:nvPicPr>
          <p:cNvPr id="5" name="Picture 4" descr="A close up of a wheel&#10;&#10;AI-generated content may be incorrect.">
            <a:extLst>
              <a:ext uri="{FF2B5EF4-FFF2-40B4-BE49-F238E27FC236}">
                <a16:creationId xmlns:a16="http://schemas.microsoft.com/office/drawing/2014/main" id="{37711AF0-2083-2A09-48A1-B061A62A9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83" y="827958"/>
            <a:ext cx="2449830" cy="3266439"/>
          </a:xfrm>
          <a:prstGeom prst="rect">
            <a:avLst/>
          </a:prstGeom>
        </p:spPr>
      </p:pic>
      <p:pic>
        <p:nvPicPr>
          <p:cNvPr id="8" name="Picture 7" descr="A white sheet of paper with black text&#10;&#10;AI-generated content may be incorrect.">
            <a:extLst>
              <a:ext uri="{FF2B5EF4-FFF2-40B4-BE49-F238E27FC236}">
                <a16:creationId xmlns:a16="http://schemas.microsoft.com/office/drawing/2014/main" id="{78205653-452C-C502-A240-46D40636B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57" y="4094397"/>
            <a:ext cx="3770111" cy="2437075"/>
          </a:xfrm>
          <a:prstGeom prst="rect">
            <a:avLst/>
          </a:prstGeom>
        </p:spPr>
      </p:pic>
      <p:pic>
        <p:nvPicPr>
          <p:cNvPr id="10" name="Picture 9" descr="A computer on a cart&#10;&#10;AI-generated content may be incorrect.">
            <a:extLst>
              <a:ext uri="{FF2B5EF4-FFF2-40B4-BE49-F238E27FC236}">
                <a16:creationId xmlns:a16="http://schemas.microsoft.com/office/drawing/2014/main" id="{11ECE94F-5A52-CD27-350D-37894C7FA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335" y="827958"/>
            <a:ext cx="2192304" cy="326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9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57EDE-746F-3BB3-3732-E8805B07E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3C047-E3F8-83E9-44E5-830FF578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Exile Technologies </a:t>
            </a:r>
            <a:br>
              <a:rPr lang="en-US" dirty="0"/>
            </a:br>
            <a:r>
              <a:rPr lang="en-US" dirty="0"/>
              <a:t>Wiper Design</a:t>
            </a:r>
          </a:p>
        </p:txBody>
      </p:sp>
    </p:spTree>
    <p:extLst>
      <p:ext uri="{BB962C8B-B14F-4D97-AF65-F5344CB8AC3E}">
        <p14:creationId xmlns:p14="http://schemas.microsoft.com/office/powerpoint/2010/main" val="2287063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724A9-766B-8E6C-81EE-027A04628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C7DA3-437B-3CA3-FA29-B75F2F38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278129"/>
            <a:ext cx="4396740" cy="1494596"/>
          </a:xfrm>
        </p:spPr>
        <p:txBody>
          <a:bodyPr/>
          <a:lstStyle/>
          <a:p>
            <a:r>
              <a:rPr lang="en-US" dirty="0"/>
              <a:t>Background: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7A46B-4503-839D-8AAE-44C1CC7B0AB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1" y="2676525"/>
            <a:ext cx="7619336" cy="3597470"/>
          </a:xfrm>
        </p:spPr>
        <p:txBody>
          <a:bodyPr/>
          <a:lstStyle/>
          <a:p>
            <a:r>
              <a:rPr lang="en-US" b="1" dirty="0"/>
              <a:t>Silk Screen Printing: </a:t>
            </a:r>
          </a:p>
          <a:p>
            <a:pPr>
              <a:lnSpc>
                <a:spcPct val="125000"/>
              </a:lnSpc>
            </a:pPr>
            <a:r>
              <a:rPr lang="en-US" dirty="0"/>
              <a:t>- Typically used in Custom T-Shirt manufacturing:</a:t>
            </a:r>
            <a:br>
              <a:rPr lang="en-US" dirty="0"/>
            </a:br>
            <a:r>
              <a:rPr lang="en-US" dirty="0"/>
              <a:t>	- Starts with screen coated in uncured emulsion</a:t>
            </a:r>
            <a:br>
              <a:rPr lang="en-US" dirty="0"/>
            </a:br>
            <a:r>
              <a:rPr lang="en-US" dirty="0"/>
              <a:t>	- Wax based ink is applied in shape of image</a:t>
            </a:r>
            <a:br>
              <a:rPr lang="en-US" dirty="0"/>
            </a:br>
            <a:r>
              <a:rPr lang="en-US" dirty="0"/>
              <a:t>	- Entire screen is cured except for wax coated areas</a:t>
            </a:r>
            <a:br>
              <a:rPr lang="en-US" dirty="0"/>
            </a:br>
            <a:r>
              <a:rPr lang="en-US" dirty="0"/>
              <a:t>	- Screen is washed and ready to use </a:t>
            </a:r>
            <a:br>
              <a:rPr lang="en-US" dirty="0"/>
            </a:br>
            <a:r>
              <a:rPr lang="en-US" dirty="0"/>
              <a:t>- Wax application is a process like paper ink-jet printers</a:t>
            </a:r>
            <a:br>
              <a:rPr lang="en-US" dirty="0"/>
            </a:br>
            <a:r>
              <a:rPr lang="en-US" dirty="0"/>
              <a:t>- Alternate applications focus on higher resolution (1200 DPI)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person working on a screen printing machine&#10;&#10;AI-generated content may be incorrect.">
            <a:extLst>
              <a:ext uri="{FF2B5EF4-FFF2-40B4-BE49-F238E27FC236}">
                <a16:creationId xmlns:a16="http://schemas.microsoft.com/office/drawing/2014/main" id="{FAEB6397-A67A-6D55-C507-1BB82E9F5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469" y="1767094"/>
            <a:ext cx="3323812" cy="332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89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C5A4F-2E3D-3660-D06C-25943B1B7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C5F7-4D85-91D8-BA07-609AAEF9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278129"/>
            <a:ext cx="4396740" cy="1494596"/>
          </a:xfrm>
        </p:spPr>
        <p:txBody>
          <a:bodyPr/>
          <a:lstStyle/>
          <a:p>
            <a:r>
              <a:rPr lang="en-US" dirty="0"/>
              <a:t>Project Description: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7BB76-4C80-8F17-DDD2-A976B2DF80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1" y="2676525"/>
            <a:ext cx="7619336" cy="3597470"/>
          </a:xfrm>
        </p:spPr>
        <p:txBody>
          <a:bodyPr/>
          <a:lstStyle/>
          <a:p>
            <a:r>
              <a:rPr lang="en-US" dirty="0"/>
              <a:t>- Higher resolution printers require cleaner environments </a:t>
            </a:r>
          </a:p>
          <a:p>
            <a:r>
              <a:rPr lang="en-US" dirty="0"/>
              <a:t>- Frequent maintenance includes purging the printhead:</a:t>
            </a:r>
          </a:p>
          <a:p>
            <a:r>
              <a:rPr lang="en-US" dirty="0"/>
              <a:t>	- During purges excess ink is pushed out of the ink head</a:t>
            </a:r>
          </a:p>
          <a:p>
            <a:r>
              <a:rPr lang="en-US" dirty="0"/>
              <a:t>	- Ink head must be wiped before printing can continue </a:t>
            </a:r>
          </a:p>
          <a:p>
            <a:r>
              <a:rPr lang="en-US" dirty="0"/>
              <a:t>- Current solution is manual wiping by the user 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tool, indoor, electronics, office supplies&#10;&#10;Description automatically generated">
            <a:extLst>
              <a:ext uri="{FF2B5EF4-FFF2-40B4-BE49-F238E27FC236}">
                <a16:creationId xmlns:a16="http://schemas.microsoft.com/office/drawing/2014/main" id="{BF32397C-AD1E-4A49-87DA-56D2382836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1"/>
          <a:stretch/>
        </p:blipFill>
        <p:spPr>
          <a:xfrm rot="5400000">
            <a:off x="6516435" y="1348226"/>
            <a:ext cx="6500474" cy="416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93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2E2A2-FDEC-8290-DECD-D7C321FF3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8BF69-CB1A-891C-389F-CE2AA663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278129"/>
            <a:ext cx="4396740" cy="1494596"/>
          </a:xfrm>
        </p:spPr>
        <p:txBody>
          <a:bodyPr/>
          <a:lstStyle/>
          <a:p>
            <a:r>
              <a:rPr lang="en-US" dirty="0"/>
              <a:t>Project Requirements: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3D2EF-22C4-4D75-1BC8-B7BC2A7D3C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10156189" cy="35974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- Wiping device must effectively remove excess ink without damaging the printhead (especially      	individual jets)</a:t>
            </a:r>
          </a:p>
          <a:p>
            <a:r>
              <a:rPr lang="en-US" dirty="0"/>
              <a:t> - Must wipe entire print head in a smooth, continuous motion (3.5 inches of travel)</a:t>
            </a:r>
          </a:p>
          <a:p>
            <a:r>
              <a:rPr lang="en-US" dirty="0"/>
              <a:t> - Must have a travel flatness within a range of ± 0.05 in</a:t>
            </a:r>
          </a:p>
          <a:p>
            <a:r>
              <a:rPr lang="en-US" dirty="0"/>
              <a:t> - Must hold wiper at a relatively constant angle with respect to print head throughout motion ( ±5°)</a:t>
            </a:r>
          </a:p>
          <a:p>
            <a:r>
              <a:rPr lang="en-US" dirty="0"/>
              <a:t> - Wipers Must be easily replaced by customer</a:t>
            </a:r>
          </a:p>
          <a:p>
            <a:r>
              <a:rPr lang="en-US" dirty="0"/>
              <a:t> - Must be installable in field without significant modification to Spyder 3</a:t>
            </a:r>
          </a:p>
          <a:p>
            <a:r>
              <a:rPr lang="en-US" dirty="0"/>
              <a:t> - Should not add exposed wires or valves</a:t>
            </a:r>
          </a:p>
          <a:p>
            <a:r>
              <a:rPr lang="en-US" dirty="0"/>
              <a:t> - Should be Cost effective</a:t>
            </a:r>
          </a:p>
        </p:txBody>
      </p:sp>
    </p:spTree>
    <p:extLst>
      <p:ext uri="{BB962C8B-B14F-4D97-AF65-F5344CB8AC3E}">
        <p14:creationId xmlns:p14="http://schemas.microsoft.com/office/powerpoint/2010/main" val="98447257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{B5B04F8A-F7B9-4475-B802-CFBD9131A031}tf78853419_win32</Template>
  <TotalTime>1286</TotalTime>
  <Words>962</Words>
  <Application>Microsoft Office PowerPoint</Application>
  <PresentationFormat>Widescreen</PresentationFormat>
  <Paragraphs>141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Franklin Gothic Book</vt:lpstr>
      <vt:lpstr>Franklin Gothic Demi</vt:lpstr>
      <vt:lpstr>Custom</vt:lpstr>
      <vt:lpstr>Joshua Leicht</vt:lpstr>
      <vt:lpstr>Agenda</vt:lpstr>
      <vt:lpstr>About Me</vt:lpstr>
      <vt:lpstr>Education:</vt:lpstr>
      <vt:lpstr>Employment Background</vt:lpstr>
      <vt:lpstr>Exile Technologies  Wiper Design</vt:lpstr>
      <vt:lpstr>Background:</vt:lpstr>
      <vt:lpstr>Project Description:</vt:lpstr>
      <vt:lpstr>Project Requirements:</vt:lpstr>
      <vt:lpstr>My Role</vt:lpstr>
      <vt:lpstr>My role:</vt:lpstr>
      <vt:lpstr>Accomplishments</vt:lpstr>
      <vt:lpstr>Completed Prototype</vt:lpstr>
      <vt:lpstr>Alternate Views of Prototype </vt:lpstr>
      <vt:lpstr>Motion Components </vt:lpstr>
      <vt:lpstr>Adjustability </vt:lpstr>
      <vt:lpstr>Commercially Available Wiper </vt:lpstr>
      <vt:lpstr>Lessons Learned </vt:lpstr>
      <vt:lpstr>Key Lessons</vt:lpstr>
      <vt:lpstr>Key Lessons</vt:lpstr>
      <vt:lpstr>Higher Level Takeaways </vt:lpstr>
      <vt:lpstr>Questions?</vt:lpstr>
      <vt:lpstr>Backup Slides</vt:lpstr>
      <vt:lpstr>Sources </vt:lpstr>
      <vt:lpstr>PowerPoint Presentation</vt:lpstr>
      <vt:lpstr>Initial Prototype </vt:lpstr>
      <vt:lpstr>Version 2.9</vt:lpstr>
      <vt:lpstr>Iterations </vt:lpstr>
      <vt:lpstr>Location with respect to print head </vt:lpstr>
      <vt:lpstr>Motion Component Costs </vt:lpstr>
      <vt:lpstr>Critical Issues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Joshua Leicht</dc:creator>
  <cp:lastModifiedBy>Joshua Leicht</cp:lastModifiedBy>
  <cp:revision>10</cp:revision>
  <dcterms:created xsi:type="dcterms:W3CDTF">2025-03-20T00:53:55Z</dcterms:created>
  <dcterms:modified xsi:type="dcterms:W3CDTF">2025-03-21T13:25:16Z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